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305" r:id="rId4"/>
    <p:sldId id="257" r:id="rId5"/>
    <p:sldId id="258" r:id="rId6"/>
    <p:sldId id="308" r:id="rId7"/>
    <p:sldId id="309" r:id="rId8"/>
    <p:sldId id="310" r:id="rId9"/>
    <p:sldId id="311" r:id="rId10"/>
    <p:sldId id="312" r:id="rId11"/>
    <p:sldId id="300" r:id="rId12"/>
    <p:sldId id="274" r:id="rId13"/>
    <p:sldId id="314" r:id="rId14"/>
    <p:sldId id="281" r:id="rId15"/>
    <p:sldId id="269" r:id="rId16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3">
          <p15:clr>
            <a:srgbClr val="A4A3A4"/>
          </p15:clr>
        </p15:guide>
        <p15:guide id="2" pos="53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5"/>
    <p:restoredTop sz="94660"/>
  </p:normalViewPr>
  <p:slideViewPr>
    <p:cSldViewPr showGuides="1">
      <p:cViewPr varScale="1">
        <p:scale>
          <a:sx n="38" d="100"/>
          <a:sy n="38" d="100"/>
        </p:scale>
        <p:origin x="792" y="62"/>
      </p:cViewPr>
      <p:guideLst>
        <p:guide orient="horz" pos="2983"/>
        <p:guide pos="53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60921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65186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sung.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lênh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khênh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nịch</a:t>
            </a:r>
            <a:r>
              <a:rPr lang="en-US" baseline="0" dirty="0" smtClean="0"/>
              <a:t>”.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Bổ</a:t>
            </a:r>
            <a:r>
              <a:rPr lang="en-US" baseline="0" dirty="0" smtClean="0"/>
              <a:t> sung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5: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2,3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092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6041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-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: </a:t>
            </a:r>
            <a:r>
              <a:rPr lang="en-US" sz="1200" b="0" i="0" u="sng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Giọng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sng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Chậm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rãi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dịu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trầm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lắng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giọng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lênh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khênh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chắc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nịch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chảy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đầy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vai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trầm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ngâm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...)</a:t>
            </a:r>
          </a:p>
          <a:p>
            <a:pPr rtl="0"/>
            <a:r>
              <a:rPr lang="vi-VN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Lời của con: </a:t>
            </a:r>
            <a:r>
              <a:rPr lang="vi-VN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ngây thơ, hồn nhiên.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cha: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ấm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áp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dịu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dàng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dirty="0" smtClean="0"/>
              <a:t>- </a:t>
            </a:r>
            <a:r>
              <a:rPr lang="en-US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giọng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giọng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12406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khổ</a:t>
            </a:r>
            <a:r>
              <a:rPr lang="en-US" baseline="0" dirty="0" smtClean="0"/>
              <a:t> 2,3. HS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. 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Thi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.</a:t>
            </a:r>
          </a:p>
          <a:p>
            <a:pPr marL="171450" lvl="0" indent="-171450">
              <a:buFontTx/>
              <a:buChar char="-"/>
            </a:pP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050068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. ( 2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)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22495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8489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- 2 HS TLCH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35901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minh </a:t>
            </a:r>
            <a:r>
              <a:rPr lang="en-US" dirty="0" err="1" smtClean="0"/>
              <a:t>họa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? (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cha con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ngắm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buồm</a:t>
            </a:r>
            <a:r>
              <a:rPr lang="en-US" baseline="0" dirty="0" smtClean="0"/>
              <a:t>.)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GTB: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buồm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đẹp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r>
              <a:rPr lang="en-US" baseline="0" dirty="0" smtClean="0"/>
              <a:t> cha con </a:t>
            </a:r>
            <a:r>
              <a:rPr lang="en-US" baseline="0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nặng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1824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-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1069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1: </a:t>
            </a:r>
            <a:r>
              <a:rPr lang="en-US" baseline="0" dirty="0" err="1" smtClean="0"/>
              <a:t>Sửa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nhịp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.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Lần</a:t>
            </a:r>
            <a:r>
              <a:rPr lang="en-US" baseline="0" dirty="0" smtClean="0"/>
              <a:t> 2: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trầm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ngâm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trỏ</a:t>
            </a:r>
            <a:r>
              <a:rPr lang="en-US" baseline="0" dirty="0" smtClean="0"/>
              <a:t>” ở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4.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+ </a:t>
            </a:r>
            <a:r>
              <a:rPr lang="en-US" baseline="0" dirty="0" err="1" smtClean="0"/>
              <a:t>Trầm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ngâm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nghiền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ngẫm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.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+ </a:t>
            </a:r>
            <a:r>
              <a:rPr lang="en-US" baseline="0" dirty="0" err="1" smtClean="0"/>
              <a:t>Trỏ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chỉ</a:t>
            </a: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5.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HS 1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4429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sung.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lênh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khênh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nịch</a:t>
            </a:r>
            <a:r>
              <a:rPr lang="en-US" baseline="0" dirty="0" smtClean="0"/>
              <a:t>”.</a:t>
            </a:r>
          </a:p>
          <a:p>
            <a:pPr algn="just" eaLnBrk="1" hangingPunct="1">
              <a:defRPr/>
            </a:pP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Lênh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khênh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Cao quá 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mức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gợi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sư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̣ 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gầy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gò.</a:t>
            </a:r>
          </a:p>
          <a:p>
            <a:pPr algn="just" eaLnBrk="1" hangingPunct="1">
              <a:defRPr/>
            </a:pP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Chắc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nịch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Chắc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cứng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khoe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̉ </a:t>
            </a:r>
            <a:r>
              <a:rPr lang="en-US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mạnh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Bổ</a:t>
            </a:r>
            <a:r>
              <a:rPr lang="en-US" baseline="0" dirty="0" smtClean="0"/>
              <a:t> sung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5: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2,3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4688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sung.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lênh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khênh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nịch</a:t>
            </a:r>
            <a:r>
              <a:rPr lang="en-US" baseline="0" dirty="0" smtClean="0"/>
              <a:t>”.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Bổ</a:t>
            </a:r>
            <a:r>
              <a:rPr lang="en-US" baseline="0" dirty="0" smtClean="0"/>
              <a:t> sung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5: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2,3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0447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sung.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lênh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khênh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nịch</a:t>
            </a:r>
            <a:r>
              <a:rPr lang="en-US" baseline="0" dirty="0" smtClean="0"/>
              <a:t>”.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Bổ</a:t>
            </a:r>
            <a:r>
              <a:rPr lang="en-US" baseline="0" dirty="0" smtClean="0"/>
              <a:t> sung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5: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2,3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52328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sung.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lênh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khênh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nịch</a:t>
            </a:r>
            <a:r>
              <a:rPr lang="en-US" baseline="0" dirty="0" smtClean="0"/>
              <a:t>”.</a:t>
            </a:r>
          </a:p>
          <a:p>
            <a:pPr marL="171450" lvl="0" indent="-171450">
              <a:buFontTx/>
              <a:buChar char="-"/>
            </a:pPr>
            <a:r>
              <a:rPr lang="en-US" baseline="0" dirty="0" err="1" smtClean="0"/>
              <a:t>Bổ</a:t>
            </a:r>
            <a:r>
              <a:rPr lang="en-US" baseline="0" dirty="0" smtClean="0"/>
              <a:t> sung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5: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2,3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6673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034756" y="1655336"/>
            <a:ext cx="87849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840" y="777454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28704" y="2649662"/>
            <a:ext cx="11727036" cy="961723"/>
            <a:chOff x="1058864" y="6137084"/>
            <a:chExt cx="11727036" cy="961723"/>
          </a:xfrm>
        </p:grpSpPr>
        <p:sp>
          <p:nvSpPr>
            <p:cNvPr id="28" name="TextBox 27"/>
            <p:cNvSpPr txBox="1"/>
            <p:nvPr/>
          </p:nvSpPr>
          <p:spPr>
            <a:xfrm>
              <a:off x="2283000" y="6137084"/>
              <a:ext cx="1050290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/>
              <a:r>
                <a:rPr lang="en-US" altLang="en-US" sz="44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Hãy</a:t>
              </a:r>
              <a:r>
                <a:rPr lang="en-US" altLang="en-US" sz="44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4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kể</a:t>
              </a:r>
              <a:r>
                <a:rPr lang="en-US" altLang="en-US" sz="44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4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về</a:t>
              </a:r>
              <a:r>
                <a:rPr lang="en-US" altLang="en-US" sz="44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4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ước</a:t>
              </a:r>
              <a:r>
                <a:rPr lang="en-US" altLang="en-US" sz="44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4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mơ</a:t>
              </a:r>
              <a:r>
                <a:rPr lang="en-US" altLang="en-US" sz="44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4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của</a:t>
              </a:r>
              <a:r>
                <a:rPr lang="en-US" altLang="en-US" sz="44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4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em</a:t>
              </a:r>
              <a:r>
                <a:rPr lang="en-US" altLang="en-US" sz="44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.</a:t>
              </a:r>
              <a:endParaRPr lang="en-US" altLang="en-US" sz="4400" b="1" i="1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29" name="Diamond 28"/>
            <p:cNvSpPr/>
            <p:nvPr/>
          </p:nvSpPr>
          <p:spPr>
            <a:xfrm>
              <a:off x="1058864" y="6137084"/>
              <a:ext cx="1080120" cy="961723"/>
            </a:xfrm>
            <a:prstGeom prst="diamond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40963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85" y="7114158"/>
            <a:ext cx="16886238" cy="23616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70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图片 40963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85" y="7042150"/>
            <a:ext cx="16886238" cy="2433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735012"/>
            <a:ext cx="4121150" cy="1019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/>
          <p:cNvSpPr/>
          <p:nvPr/>
        </p:nvSpPr>
        <p:spPr>
          <a:xfrm>
            <a:off x="3060552" y="3273008"/>
            <a:ext cx="12852548" cy="280076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rtl="0"/>
            <a:r>
              <a:rPr lang="vi-VN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vi-VN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vi-VN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ca </a:t>
            </a:r>
            <a:r>
              <a:rPr lang="vi-VN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khám phá cuộc sống của trẻ thơ, những ước mơ làm cho cuộc sống không ngừng tốt đẹp hơn.</a:t>
            </a:r>
          </a:p>
          <a:p>
            <a:pPr algn="just"/>
            <a:endParaRPr lang="en-US" altLang="en-US" sz="4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210820"/>
            <a:ext cx="16792575" cy="926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13"/>
          <p:cNvSpPr txBox="1"/>
          <p:nvPr/>
        </p:nvSpPr>
        <p:spPr>
          <a:xfrm>
            <a:off x="4367744" y="3427433"/>
            <a:ext cx="12014288" cy="184665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“Cha ơi!</a:t>
            </a:r>
          </a:p>
          <a:p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Sao xa kia chỉ thấy </a:t>
            </a:r>
            <a:r>
              <a:rPr lang="en-US" altLang="en-US" sz="3800" b="1" i="1" dirty="0" err="1">
                <a:solidFill>
                  <a:srgbClr val="0000FF"/>
                </a:solidFill>
                <a:latin typeface="Times New Roman" panose="02020603050405020304" charset="0"/>
              </a:rPr>
              <a:t>nước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 err="1" smtClean="0">
                <a:solidFill>
                  <a:srgbClr val="0000FF"/>
                </a:solidFill>
                <a:latin typeface="Times New Roman" panose="02020603050405020304" charset="0"/>
              </a:rPr>
              <a:t>thấy</a:t>
            </a:r>
            <a:r>
              <a:rPr lang="en-US" altLang="en-US" sz="3800" b="1" i="1" dirty="0" smtClean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trời,</a:t>
            </a:r>
          </a:p>
          <a:p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Không thấy nhà, không thấy cây, không thấy người ở đó?”</a:t>
            </a:r>
          </a:p>
        </p:txBody>
      </p:sp>
      <p:sp>
        <p:nvSpPr>
          <p:cNvPr id="16387" name="Text Box 14"/>
          <p:cNvSpPr txBox="1"/>
          <p:nvPr/>
        </p:nvSpPr>
        <p:spPr>
          <a:xfrm>
            <a:off x="4367743" y="5574482"/>
            <a:ext cx="8436907" cy="24314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Cha mỉm </a:t>
            </a:r>
            <a:r>
              <a:rPr lang="en-US" altLang="en-US" sz="3800" b="1" i="1" dirty="0" err="1">
                <a:solidFill>
                  <a:srgbClr val="0000FF"/>
                </a:solidFill>
                <a:latin typeface="Times New Roman" panose="02020603050405020304" charset="0"/>
              </a:rPr>
              <a:t>cười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 err="1" smtClean="0">
                <a:solidFill>
                  <a:srgbClr val="0000FF"/>
                </a:solidFill>
                <a:latin typeface="Times New Roman" panose="02020603050405020304" charset="0"/>
              </a:rPr>
              <a:t>xoa</a:t>
            </a:r>
            <a:r>
              <a:rPr lang="en-US" altLang="en-US" sz="3800" b="1" i="1" dirty="0" smtClean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đầu con nhỏ:</a:t>
            </a:r>
          </a:p>
          <a:p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“Theo cánh </a:t>
            </a:r>
            <a:r>
              <a:rPr lang="en-US" altLang="en-US" sz="3800" b="1" i="1" dirty="0" err="1">
                <a:solidFill>
                  <a:srgbClr val="0000FF"/>
                </a:solidFill>
                <a:latin typeface="Times New Roman" panose="02020603050405020304" charset="0"/>
              </a:rPr>
              <a:t>buồm</a:t>
            </a:r>
            <a:r>
              <a:rPr lang="vi-VN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 err="1" smtClean="0">
                <a:solidFill>
                  <a:srgbClr val="0000FF"/>
                </a:solidFill>
                <a:latin typeface="Times New Roman" panose="02020603050405020304" charset="0"/>
              </a:rPr>
              <a:t>đi</a:t>
            </a:r>
            <a:r>
              <a:rPr lang="en-US" altLang="en-US" sz="3800" b="1" i="1" dirty="0" smtClean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mãi đến nơi xa</a:t>
            </a:r>
          </a:p>
          <a:p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Sẽ có cây, có </a:t>
            </a:r>
            <a:r>
              <a:rPr lang="en-US" altLang="en-US" sz="3800" b="1" i="1" dirty="0" err="1">
                <a:solidFill>
                  <a:srgbClr val="0000FF"/>
                </a:solidFill>
                <a:latin typeface="Times New Roman" panose="02020603050405020304" charset="0"/>
              </a:rPr>
              <a:t>cửa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 err="1" smtClean="0">
                <a:solidFill>
                  <a:srgbClr val="0000FF"/>
                </a:solidFill>
                <a:latin typeface="Times New Roman" panose="02020603050405020304" charset="0"/>
              </a:rPr>
              <a:t>có</a:t>
            </a:r>
            <a:r>
              <a:rPr lang="en-US" altLang="en-US" sz="3800" b="1" i="1" dirty="0" smtClean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nh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,</a:t>
            </a:r>
          </a:p>
          <a:p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Nhưng </a:t>
            </a:r>
            <a:r>
              <a:rPr lang="en-US" altLang="en-US" sz="3800" b="1" i="1" dirty="0" err="1">
                <a:solidFill>
                  <a:srgbClr val="0000FF"/>
                </a:solidFill>
                <a:latin typeface="Times New Roman" panose="02020603050405020304" charset="0"/>
              </a:rPr>
              <a:t>nơi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 err="1" smtClean="0">
                <a:solidFill>
                  <a:srgbClr val="0000FF"/>
                </a:solidFill>
                <a:latin typeface="Times New Roman" panose="02020603050405020304" charset="0"/>
              </a:rPr>
              <a:t>đó</a:t>
            </a:r>
            <a:r>
              <a:rPr lang="en-US" altLang="en-US" sz="3800" b="1" i="1" dirty="0" smtClean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cha chưa hề đi đến.”</a:t>
            </a:r>
            <a:endParaRPr lang="en-US" altLang="en-US" sz="3800" b="1" i="1" dirty="0"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6388" name="Text Box 8"/>
          <p:cNvSpPr txBox="1"/>
          <p:nvPr/>
        </p:nvSpPr>
        <p:spPr>
          <a:xfrm>
            <a:off x="4428704" y="993478"/>
            <a:ext cx="7074379" cy="24314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Sau trận mưa đêm rả rích</a:t>
            </a:r>
          </a:p>
          <a:p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Cát càng mịn, biển càng trong</a:t>
            </a:r>
          </a:p>
          <a:p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Cha dắt con đi dưới ánh mai hồng</a:t>
            </a:r>
          </a:p>
          <a:p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Con bỗng lắc </a:t>
            </a:r>
            <a:r>
              <a:rPr lang="en-US" altLang="en-US" sz="3800" b="1" i="1" dirty="0" err="1">
                <a:solidFill>
                  <a:srgbClr val="0000FF"/>
                </a:solidFill>
                <a:latin typeface="Times New Roman" panose="02020603050405020304" charset="0"/>
              </a:rPr>
              <a:t>tay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 smtClean="0">
                <a:solidFill>
                  <a:srgbClr val="0000FF"/>
                </a:solidFill>
                <a:latin typeface="Times New Roman" panose="02020603050405020304" charset="0"/>
              </a:rPr>
              <a:t>cha </a:t>
            </a:r>
            <a:r>
              <a:rPr lang="en-US" altLang="en-US" sz="3800" b="1" i="1" dirty="0" err="1" smtClean="0">
                <a:solidFill>
                  <a:srgbClr val="0000FF"/>
                </a:solidFill>
                <a:latin typeface="Times New Roman" panose="02020603050405020304" charset="0"/>
              </a:rPr>
              <a:t>khẽ</a:t>
            </a:r>
            <a:r>
              <a:rPr lang="en-US" altLang="en-US" sz="3800" b="1" i="1" dirty="0" smtClean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en-US" sz="3800" b="1" i="1" dirty="0">
                <a:solidFill>
                  <a:srgbClr val="0000FF"/>
                </a:solidFill>
                <a:latin typeface="Times New Roman" panose="02020603050405020304" charset="0"/>
              </a:rPr>
              <a:t>hỏi: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210820"/>
            <a:ext cx="16792575" cy="926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13"/>
          <p:cNvSpPr txBox="1"/>
          <p:nvPr/>
        </p:nvSpPr>
        <p:spPr>
          <a:xfrm>
            <a:off x="4007704" y="3427433"/>
            <a:ext cx="11936408" cy="180049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“Cha ơi!</a:t>
            </a:r>
          </a:p>
          <a:p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Sao xa kia chỉ thấy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nước </a:t>
            </a:r>
            <a:r>
              <a:rPr lang="vi-VN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/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thấy trời,</a:t>
            </a:r>
          </a:p>
          <a:p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Không thấy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 nhà,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không thấy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 cây,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không thấy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 người ở đó?”</a:t>
            </a:r>
          </a:p>
        </p:txBody>
      </p:sp>
      <p:sp>
        <p:nvSpPr>
          <p:cNvPr id="16387" name="Text Box 14"/>
          <p:cNvSpPr txBox="1"/>
          <p:nvPr/>
        </p:nvSpPr>
        <p:spPr>
          <a:xfrm>
            <a:off x="4007704" y="5574482"/>
            <a:ext cx="8382216" cy="2369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Cha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mỉm cười </a:t>
            </a:r>
            <a:r>
              <a:rPr lang="vi-VN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/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 xoa đầu 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con nhỏ:</a:t>
            </a:r>
          </a:p>
          <a:p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“Theo cánh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buồm</a:t>
            </a:r>
            <a:r>
              <a:rPr lang="vi-VN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 /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 đi mãi 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đến nơi xa</a:t>
            </a:r>
          </a:p>
          <a:p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Sẽ có cây, có cửa </a:t>
            </a:r>
            <a:r>
              <a:rPr lang="vi-VN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/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 có nh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,</a:t>
            </a:r>
          </a:p>
          <a:p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Nhưng nơi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đó </a:t>
            </a:r>
            <a:r>
              <a:rPr lang="vi-VN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/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cha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chưa hề đi đến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.”</a:t>
            </a:r>
            <a:endParaRPr lang="en-US" altLang="en-US" sz="3700" b="1" i="1" dirty="0"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6388" name="Text Box 8"/>
          <p:cNvSpPr txBox="1"/>
          <p:nvPr/>
        </p:nvSpPr>
        <p:spPr>
          <a:xfrm>
            <a:off x="4068664" y="993478"/>
            <a:ext cx="7028521" cy="2369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Sau trận mưa đêm rả rích</a:t>
            </a:r>
          </a:p>
          <a:p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Cát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càng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 mịn, biển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càng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 trong</a:t>
            </a:r>
          </a:p>
          <a:p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Cha dắt con đi dưới ánh mai hồng</a:t>
            </a:r>
          </a:p>
          <a:p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Con bỗng lắc tay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cha </a:t>
            </a:r>
            <a:r>
              <a:rPr lang="vi-VN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/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en-US" sz="3700" b="1" i="1" dirty="0">
                <a:solidFill>
                  <a:srgbClr val="0000FF"/>
                </a:solidFill>
                <a:latin typeface="Times New Roman" panose="02020603050405020304" charset="0"/>
              </a:rPr>
              <a:t>khẽ hỏi:</a:t>
            </a:r>
          </a:p>
        </p:txBody>
      </p:sp>
    </p:spTree>
    <p:extLst>
      <p:ext uri="{BB962C8B-B14F-4D97-AF65-F5344CB8AC3E}">
        <p14:creationId xmlns:p14="http://schemas.microsoft.com/office/powerpoint/2010/main" val="3864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图片 4813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298450"/>
            <a:ext cx="16792575" cy="926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860752" y="3378806"/>
            <a:ext cx="73522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THUỘC LÒNG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424" y="-720124"/>
            <a:ext cx="4121150" cy="1019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360" y="10414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DF7E1D0-8E5C-447E-A395-872D7BC34BD8}"/>
              </a:ext>
            </a:extLst>
          </p:cNvPr>
          <p:cNvSpPr/>
          <p:nvPr/>
        </p:nvSpPr>
        <p:spPr>
          <a:xfrm>
            <a:off x="2340151" y="3504268"/>
            <a:ext cx="12457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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Học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thuộc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lòng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và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hớ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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0912" y="2361630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0807" y="849462"/>
            <a:ext cx="47788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288" y="3481526"/>
            <a:ext cx="149761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b="1" dirty="0" err="1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Út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Vịnh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4400" b="1" dirty="0" err="1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1" dirty="0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gìn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toàn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sắt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88" y="3820080"/>
            <a:ext cx="14976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400" b="1" dirty="0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chuyện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Út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Vịnh</a:t>
            </a:r>
            <a:r>
              <a:rPr lang="en-US" sz="4400" b="1" dirty="0">
                <a:ln w="18415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图片 40963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85" y="7330182"/>
            <a:ext cx="16886238" cy="21456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217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CO BICH\2010\Hinh anh\DSC045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742889" cy="947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997325" y="880746"/>
            <a:ext cx="11681460" cy="1794510"/>
            <a:chOff x="3997325" y="880746"/>
            <a:chExt cx="11681460" cy="1794510"/>
          </a:xfrm>
        </p:grpSpPr>
        <p:pic>
          <p:nvPicPr>
            <p:cNvPr id="3080" name="图片 3079" descr="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7325" y="880746"/>
              <a:ext cx="11681460" cy="1794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3" name="文本框 3082"/>
            <p:cNvSpPr txBox="1"/>
            <p:nvPr/>
          </p:nvSpPr>
          <p:spPr>
            <a:xfrm>
              <a:off x="4428490" y="1209040"/>
              <a:ext cx="1063307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defTabSz="1500505">
                <a:spcBef>
                  <a:spcPct val="50000"/>
                </a:spcBef>
              </a:pP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lẫn</a:t>
              </a:r>
              <a:r>
                <a:rPr lang="en-US" altLang="en-US" sz="3600" b="1" i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.</a:t>
              </a:r>
              <a:endPara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84" name="文本框 3083"/>
          <p:cNvSpPr txBox="1"/>
          <p:nvPr/>
        </p:nvSpPr>
        <p:spPr>
          <a:xfrm>
            <a:off x="2448560" y="3656965"/>
            <a:ext cx="154876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vi-VN" altLang="zh-CN" sz="4000" b="1" dirty="0">
                <a:solidFill>
                  <a:srgbClr val="3399FF"/>
                </a:solidFill>
                <a:latin typeface="Times New Roman" panose="02020603050405020304" charset="0"/>
                <a:ea typeface="黑体" panose="02010609060101010101" pitchFamily="2" charset="-122"/>
              </a:rPr>
              <a:t>MỤC TIÊU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5733" y="2811780"/>
            <a:ext cx="11795760" cy="2300565"/>
            <a:chOff x="3955733" y="2811780"/>
            <a:chExt cx="11795760" cy="2300565"/>
          </a:xfrm>
        </p:grpSpPr>
        <p:pic>
          <p:nvPicPr>
            <p:cNvPr id="3081" name="图片 3080" descr="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733" y="2811780"/>
              <a:ext cx="11795760" cy="19405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5" name="文本框 3084"/>
            <p:cNvSpPr txBox="1"/>
            <p:nvPr/>
          </p:nvSpPr>
          <p:spPr>
            <a:xfrm>
              <a:off x="4428490" y="3081020"/>
              <a:ext cx="10687050" cy="2031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defTabSz="1500505">
                <a:spcBef>
                  <a:spcPct val="50000"/>
                </a:spcBef>
              </a:pP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trôi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1500505">
                <a:spcBef>
                  <a:spcPct val="50000"/>
                </a:spcBef>
              </a:pPr>
              <a:endParaRPr lang="vi-VN" altLang="zh-CN" sz="3600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79850" y="4846955"/>
            <a:ext cx="11798935" cy="1619250"/>
            <a:chOff x="3879850" y="4846955"/>
            <a:chExt cx="11798935" cy="1619250"/>
          </a:xfrm>
        </p:grpSpPr>
        <p:pic>
          <p:nvPicPr>
            <p:cNvPr id="3082" name="图片 3081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9850" y="4846955"/>
              <a:ext cx="11798935" cy="16192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6" name="文本框 3085"/>
            <p:cNvSpPr txBox="1"/>
            <p:nvPr/>
          </p:nvSpPr>
          <p:spPr>
            <a:xfrm>
              <a:off x="4416986" y="4927600"/>
              <a:ext cx="10956934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defTabSz="1500505">
                <a:spcBef>
                  <a:spcPct val="50000"/>
                </a:spcBef>
              </a:pP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Đọc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</a:t>
              </a: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diễn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</a:t>
              </a: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cảm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</a:t>
              </a: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toàn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</a:t>
              </a: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bài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, </a:t>
              </a: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diễn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</a:t>
              </a: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tả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</a:t>
              </a: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được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</a:t>
              </a: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tình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</a:t>
              </a: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cảm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</a:t>
              </a: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của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cha </a:t>
              </a:r>
              <a:r>
                <a:rPr lang="en-US" altLang="zh-CN" sz="36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với</a:t>
              </a:r>
              <a:r>
                <a:rPr lang="en-US" altLang="zh-CN" sz="36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con.</a:t>
              </a:r>
              <a:endParaRPr lang="vi-VN" altLang="zh-CN" sz="36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95737" y="6575425"/>
            <a:ext cx="11683047" cy="1619250"/>
            <a:chOff x="3995737" y="6575425"/>
            <a:chExt cx="11683047" cy="1619250"/>
          </a:xfrm>
        </p:grpSpPr>
        <p:pic>
          <p:nvPicPr>
            <p:cNvPr id="3079" name="图片 3078" descr="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95737" y="6575425"/>
              <a:ext cx="11683047" cy="16192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7" name="文本框 3086"/>
            <p:cNvSpPr txBox="1"/>
            <p:nvPr/>
          </p:nvSpPr>
          <p:spPr>
            <a:xfrm>
              <a:off x="4491990" y="6969760"/>
              <a:ext cx="7755890" cy="7067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defTabSz="1500505">
                <a:spcBef>
                  <a:spcPct val="50000"/>
                </a:spcBef>
              </a:pPr>
              <a:r>
                <a:rPr lang="en-US" altLang="zh-CN" sz="40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Hiểu</a:t>
              </a:r>
              <a:r>
                <a:rPr lang="en-US" altLang="zh-CN" sz="40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</a:t>
              </a:r>
              <a:r>
                <a:rPr lang="en-US" altLang="zh-CN" sz="40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nội</a:t>
              </a:r>
              <a:r>
                <a:rPr lang="en-US" altLang="zh-CN" sz="40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dung </a:t>
              </a:r>
              <a:r>
                <a:rPr lang="en-US" altLang="zh-CN" sz="40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bài</a:t>
              </a:r>
              <a:r>
                <a:rPr lang="en-US" altLang="zh-CN" sz="40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 </a:t>
              </a:r>
              <a:r>
                <a:rPr lang="en-US" altLang="zh-CN" sz="4000" b="1" i="1" dirty="0" err="1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thơ</a:t>
              </a:r>
              <a:r>
                <a:rPr lang="en-US" altLang="zh-CN" sz="4000" b="1" i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黑体" panose="02010609060101010101" pitchFamily="2" charset="-122"/>
                </a:rPr>
                <a:t>.</a:t>
              </a:r>
              <a:endParaRPr lang="vi-VN" altLang="zh-CN" sz="40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2920" y="1094784"/>
            <a:ext cx="4320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44528" y="2793678"/>
            <a:ext cx="11665296" cy="341322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just" eaLnBrk="1" hangingPunct="1"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Lời của con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tiếng sóng thầm thì</a:t>
            </a:r>
          </a:p>
          <a:p>
            <a:pPr algn="just" eaLnBrk="1" hangingPunct="1">
              <a:defRPr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tiếng của lòng cha từ một thời xa thẳm?</a:t>
            </a:r>
          </a:p>
          <a:p>
            <a:pPr algn="just" eaLnBrk="1" hangingPunct="1"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Lần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biển khơi vô tận</a:t>
            </a:r>
          </a:p>
          <a:p>
            <a:pPr algn="just" eaLnBrk="1" hangingPunct="1"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 gặp lại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những ước mơ con.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853116" y="2649662"/>
            <a:ext cx="360040" cy="1047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08762" y="3578567"/>
            <a:ext cx="360040" cy="1047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51552" y="4428280"/>
            <a:ext cx="360040" cy="1047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81032" y="5241950"/>
            <a:ext cx="360040" cy="1047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40963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85" y="7330182"/>
            <a:ext cx="16886238" cy="21456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840" y="777454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63104" y="2031686"/>
            <a:ext cx="15210784" cy="1327238"/>
            <a:chOff x="1044328" y="1975971"/>
            <a:chExt cx="15210784" cy="1327238"/>
          </a:xfrm>
        </p:grpSpPr>
        <p:sp>
          <p:nvSpPr>
            <p:cNvPr id="5" name="TextBox 3"/>
            <p:cNvSpPr txBox="1"/>
            <p:nvPr/>
          </p:nvSpPr>
          <p:spPr>
            <a:xfrm>
              <a:off x="2141544" y="1979770"/>
              <a:ext cx="14113568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/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>
                  <a:solidFill>
                    <a:srgbClr val="002060"/>
                  </a:solidFill>
                  <a:latin typeface="Times New Roman" panose="02020603050405020304" charset="0"/>
                </a:rPr>
                <a:t>Dựa v</a:t>
              </a:r>
              <a:r>
                <a:rPr lang="en-US" altLang="en-US" sz="4000" b="1" i="1" dirty="0">
                  <a:solidFill>
                    <a:srgbClr val="002060"/>
                  </a:solidFill>
                  <a:latin typeface="Times New Roman" panose="02020603050405020304" charset="0"/>
                  <a:ea typeface="Times New Roman" panose="02020603050405020304" charset="0"/>
                </a:rPr>
                <a:t>à</a:t>
              </a:r>
              <a:r>
                <a:rPr lang="en-US" altLang="en-US" sz="4000" b="1" i="1" dirty="0">
                  <a:solidFill>
                    <a:srgbClr val="002060"/>
                  </a:solidFill>
                  <a:latin typeface="Times New Roman" panose="02020603050405020304" charset="0"/>
                </a:rPr>
                <a:t>o những hình ảnh đã được gợi ra trong b</a:t>
              </a:r>
              <a:r>
                <a:rPr lang="en-US" altLang="en-US" sz="4000" b="1" i="1" dirty="0">
                  <a:solidFill>
                    <a:srgbClr val="002060"/>
                  </a:solidFill>
                  <a:latin typeface="Times New Roman" panose="02020603050405020304" charset="0"/>
                  <a:ea typeface="Times New Roman" panose="02020603050405020304" charset="0"/>
                </a:rPr>
                <a:t>à</a:t>
              </a:r>
              <a:r>
                <a:rPr lang="en-US" altLang="en-US" sz="4000" b="1" i="1" dirty="0">
                  <a:solidFill>
                    <a:srgbClr val="002060"/>
                  </a:solidFill>
                  <a:latin typeface="Times New Roman" panose="02020603050405020304" charset="0"/>
                </a:rPr>
                <a:t>i thơ, hãy tưởng tượng v</a:t>
              </a:r>
              <a:r>
                <a:rPr lang="en-US" altLang="en-US" sz="4000" b="1" i="1" dirty="0">
                  <a:solidFill>
                    <a:srgbClr val="002060"/>
                  </a:solidFill>
                  <a:latin typeface="Times New Roman" panose="02020603050405020304" charset="0"/>
                  <a:ea typeface="Times New Roman" panose="02020603050405020304" charset="0"/>
                </a:rPr>
                <a:t>à</a:t>
              </a:r>
              <a:r>
                <a:rPr lang="en-US" altLang="en-US" sz="4000" b="1" i="1" dirty="0">
                  <a:solidFill>
                    <a:srgbClr val="002060"/>
                  </a:solidFill>
                  <a:latin typeface="Times New Roman" panose="02020603050405020304" charset="0"/>
                </a:rPr>
                <a:t> miêu tả cảnh hai cha con dạo trên bãi biển.</a:t>
              </a:r>
              <a:endParaRPr lang="en-US" altLang="en-US" sz="4000" b="1" i="1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6" name="Diamond 5"/>
            <p:cNvSpPr/>
            <p:nvPr/>
          </p:nvSpPr>
          <p:spPr>
            <a:xfrm>
              <a:off x="1044328" y="1975971"/>
              <a:ext cx="1080120" cy="961723"/>
            </a:xfrm>
            <a:prstGeom prst="diamond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72233" y="3689826"/>
            <a:ext cx="15313087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000" dirty="0" err="1">
                <a:latin typeface="Times New Roman"/>
              </a:rPr>
              <a:t>Sau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trận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mưa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đêm</a:t>
            </a:r>
            <a:r>
              <a:rPr lang="en-US" sz="4000" dirty="0">
                <a:latin typeface="Times New Roman"/>
              </a:rPr>
              <a:t>, </a:t>
            </a:r>
            <a:r>
              <a:rPr lang="en-US" sz="4000" dirty="0" err="1">
                <a:latin typeface="Times New Roman"/>
              </a:rPr>
              <a:t>bầu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trời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 smtClean="0">
                <a:latin typeface="Times New Roman"/>
              </a:rPr>
              <a:t>và</a:t>
            </a:r>
            <a:r>
              <a:rPr lang="en-US" sz="4000" dirty="0" smtClean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biển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như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vừa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được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gội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rửa</a:t>
            </a:r>
            <a:r>
              <a:rPr lang="en-US" sz="4000" dirty="0">
                <a:latin typeface="Times New Roman"/>
              </a:rPr>
              <a:t>. </a:t>
            </a:r>
            <a:r>
              <a:rPr lang="en-US" sz="4000" dirty="0" err="1">
                <a:latin typeface="Times New Roman"/>
              </a:rPr>
              <a:t>Mặt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trời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nhuộm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hồng</a:t>
            </a:r>
            <a:r>
              <a:rPr lang="en-US" sz="4000" dirty="0">
                <a:latin typeface="Times New Roman"/>
              </a:rPr>
              <a:t> cả </a:t>
            </a:r>
            <a:r>
              <a:rPr lang="en-US" sz="4000" dirty="0" err="1">
                <a:latin typeface="Times New Roman"/>
              </a:rPr>
              <a:t>không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gian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bằng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những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tia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nắng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rực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rơ</a:t>
            </a:r>
            <a:r>
              <a:rPr lang="en-US" sz="4000" dirty="0">
                <a:latin typeface="Times New Roman"/>
              </a:rPr>
              <a:t>̃. </a:t>
            </a:r>
            <a:r>
              <a:rPr lang="en-US" sz="4000" dirty="0" err="1">
                <a:latin typeface="Times New Roman"/>
              </a:rPr>
              <a:t>Cát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như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mịn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hơn</a:t>
            </a:r>
            <a:r>
              <a:rPr lang="en-US" sz="4000" dirty="0">
                <a:latin typeface="Times New Roman"/>
              </a:rPr>
              <a:t>, </a:t>
            </a:r>
            <a:r>
              <a:rPr lang="en-US" sz="4000" dirty="0" err="1">
                <a:latin typeface="Times New Roman"/>
              </a:rPr>
              <a:t>biển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như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trong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hơn</a:t>
            </a:r>
            <a:r>
              <a:rPr lang="en-US" sz="4000" dirty="0">
                <a:latin typeface="Times New Roman"/>
              </a:rPr>
              <a:t>. Hai cha con </a:t>
            </a:r>
            <a:r>
              <a:rPr lang="en-US" sz="4000" dirty="0" err="1">
                <a:latin typeface="Times New Roman"/>
              </a:rPr>
              <a:t>đi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dạo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trên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bãi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biển</a:t>
            </a:r>
            <a:r>
              <a:rPr lang="en-US" sz="4000" dirty="0">
                <a:latin typeface="Times New Roman"/>
              </a:rPr>
              <a:t>, </a:t>
            </a:r>
            <a:r>
              <a:rPr lang="en-US" sz="4000" dirty="0" err="1">
                <a:latin typeface="Times New Roman"/>
              </a:rPr>
              <a:t>người</a:t>
            </a:r>
            <a:r>
              <a:rPr lang="en-US" sz="4000" dirty="0">
                <a:latin typeface="Times New Roman"/>
              </a:rPr>
              <a:t> cha </a:t>
            </a:r>
            <a:r>
              <a:rPr lang="en-US" sz="4000" dirty="0" err="1">
                <a:latin typeface="Times New Roman"/>
              </a:rPr>
              <a:t>cao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gầy</a:t>
            </a:r>
            <a:r>
              <a:rPr lang="en-US" sz="4000" dirty="0">
                <a:latin typeface="Times New Roman"/>
              </a:rPr>
              <a:t>, </a:t>
            </a:r>
            <a:r>
              <a:rPr lang="en-US" sz="4000" dirty="0" err="1">
                <a:latin typeface="Times New Roman"/>
              </a:rPr>
              <a:t>bóng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dài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b="1" u="sng" dirty="0" err="1">
                <a:latin typeface="Times New Roman"/>
              </a:rPr>
              <a:t>lênh</a:t>
            </a:r>
            <a:r>
              <a:rPr lang="en-US" sz="4000" b="1" u="sng" dirty="0">
                <a:latin typeface="Times New Roman"/>
              </a:rPr>
              <a:t> </a:t>
            </a:r>
            <a:r>
              <a:rPr lang="en-US" sz="4000" b="1" u="sng" dirty="0" err="1">
                <a:latin typeface="Times New Roman"/>
              </a:rPr>
              <a:t>khênh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bên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cạnh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cậu</a:t>
            </a:r>
            <a:r>
              <a:rPr lang="en-US" sz="4000" dirty="0">
                <a:latin typeface="Times New Roman"/>
              </a:rPr>
              <a:t> con </a:t>
            </a:r>
            <a:r>
              <a:rPr lang="en-US" sz="4000" dirty="0" err="1">
                <a:latin typeface="Times New Roman"/>
              </a:rPr>
              <a:t>trai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bu</a:t>
            </a:r>
            <a:r>
              <a:rPr lang="en-US" sz="4000" dirty="0">
                <a:latin typeface="Times New Roman"/>
              </a:rPr>
              <a:t>̣ </a:t>
            </a:r>
            <a:r>
              <a:rPr lang="en-US" sz="4000" dirty="0" err="1">
                <a:latin typeface="Times New Roman"/>
              </a:rPr>
              <a:t>bẫm</a:t>
            </a:r>
            <a:r>
              <a:rPr lang="en-US" sz="4000" dirty="0">
                <a:latin typeface="Times New Roman"/>
              </a:rPr>
              <a:t>, </a:t>
            </a:r>
            <a:r>
              <a:rPr lang="en-US" sz="4000" dirty="0" err="1">
                <a:latin typeface="Times New Roman"/>
              </a:rPr>
              <a:t>bóng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dirty="0" err="1">
                <a:latin typeface="Times New Roman"/>
              </a:rPr>
              <a:t>tròn</a:t>
            </a:r>
            <a:r>
              <a:rPr lang="en-US" sz="4000" dirty="0">
                <a:latin typeface="Times New Roman"/>
              </a:rPr>
              <a:t> </a:t>
            </a:r>
            <a:r>
              <a:rPr lang="en-US" sz="4000" b="1" u="sng" dirty="0" err="1">
                <a:latin typeface="Times New Roman"/>
              </a:rPr>
              <a:t>chắc</a:t>
            </a:r>
            <a:r>
              <a:rPr lang="en-US" sz="4000" b="1" u="sng" dirty="0">
                <a:latin typeface="Times New Roman"/>
              </a:rPr>
              <a:t> </a:t>
            </a:r>
            <a:r>
              <a:rPr lang="en-US" sz="4000" b="1" u="sng" dirty="0" err="1">
                <a:latin typeface="Times New Roman"/>
              </a:rPr>
              <a:t>nịch</a:t>
            </a:r>
            <a:r>
              <a:rPr lang="en-US" sz="4000" dirty="0">
                <a:latin typeface="Times New Roman"/>
              </a:rPr>
              <a:t>.</a:t>
            </a:r>
          </a:p>
        </p:txBody>
      </p:sp>
      <p:pic>
        <p:nvPicPr>
          <p:cNvPr id="24" name="图片 40963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85" y="7546206"/>
            <a:ext cx="16886238" cy="192958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623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840" y="777454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00512" y="1759948"/>
            <a:ext cx="15161656" cy="961723"/>
            <a:chOff x="1044328" y="1975971"/>
            <a:chExt cx="15161656" cy="961723"/>
          </a:xfrm>
        </p:grpSpPr>
        <p:sp>
          <p:nvSpPr>
            <p:cNvPr id="17" name="TextBox 3"/>
            <p:cNvSpPr txBox="1"/>
            <p:nvPr/>
          </p:nvSpPr>
          <p:spPr>
            <a:xfrm>
              <a:off x="2092416" y="2212940"/>
              <a:ext cx="14113568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/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Thuật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lại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cuộc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trò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chuyện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giữa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hai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cha con.</a:t>
              </a:r>
              <a:endParaRPr lang="en-US" altLang="en-US" sz="4000" b="1" i="1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1044328" y="1975971"/>
              <a:ext cx="1080120" cy="961723"/>
            </a:xfrm>
            <a:prstGeom prst="diamond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700512" y="3017804"/>
            <a:ext cx="14401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4000" dirty="0">
                <a:latin typeface="Times New Roman"/>
              </a:rPr>
              <a:t>Con: </a:t>
            </a:r>
            <a:r>
              <a:rPr lang="en-US" sz="4000" dirty="0" smtClean="0">
                <a:latin typeface="Times New Roman"/>
              </a:rPr>
              <a:t>Cha </a:t>
            </a:r>
            <a:r>
              <a:rPr lang="en-US" sz="4000" dirty="0">
                <a:latin typeface="Times New Roman"/>
              </a:rPr>
              <a:t>ơi!</a:t>
            </a:r>
          </a:p>
          <a:p>
            <a:pPr algn="just" eaLnBrk="1" hangingPunct="1">
              <a:defRPr/>
            </a:pPr>
            <a:r>
              <a:rPr lang="en-US" sz="4000" dirty="0">
                <a:latin typeface="Times New Roman"/>
              </a:rPr>
              <a:t>         Sao xa kia chỉ thấy nước thấy trời</a:t>
            </a:r>
          </a:p>
          <a:p>
            <a:pPr algn="just" eaLnBrk="1" hangingPunct="1">
              <a:defRPr/>
            </a:pPr>
            <a:r>
              <a:rPr lang="en-US" sz="4000" dirty="0">
                <a:latin typeface="Times New Roman"/>
              </a:rPr>
              <a:t>         Không thấy nhà, không thấy cây, không thấy người ở đó?</a:t>
            </a:r>
          </a:p>
          <a:p>
            <a:pPr algn="just" eaLnBrk="1" hangingPunct="1">
              <a:defRPr/>
            </a:pPr>
            <a:r>
              <a:rPr lang="en-US" sz="4000" dirty="0">
                <a:latin typeface="Times New Roman"/>
              </a:rPr>
              <a:t>Cha: </a:t>
            </a:r>
            <a:r>
              <a:rPr lang="en-US" sz="4000" dirty="0" smtClean="0">
                <a:latin typeface="Times New Roman"/>
              </a:rPr>
              <a:t>Theo </a:t>
            </a:r>
            <a:r>
              <a:rPr lang="en-US" sz="4000" dirty="0">
                <a:latin typeface="Times New Roman"/>
              </a:rPr>
              <a:t>cánh buồm đi mãi đến nơi xa</a:t>
            </a:r>
          </a:p>
          <a:p>
            <a:pPr algn="just" eaLnBrk="1" hangingPunct="1">
              <a:defRPr/>
            </a:pPr>
            <a:r>
              <a:rPr lang="en-US" sz="4000" dirty="0">
                <a:latin typeface="Times New Roman"/>
              </a:rPr>
              <a:t>         Sẽ có cây, có cửa có nhà,</a:t>
            </a:r>
          </a:p>
          <a:p>
            <a:pPr algn="just" eaLnBrk="1" hangingPunct="1">
              <a:defRPr/>
            </a:pPr>
            <a:r>
              <a:rPr lang="en-US" sz="4000" dirty="0">
                <a:latin typeface="Times New Roman"/>
              </a:rPr>
              <a:t>         Nhưng nơi đó cha chưa hề đi đến,</a:t>
            </a:r>
          </a:p>
          <a:p>
            <a:pPr algn="just" eaLnBrk="1" hangingPunct="1">
              <a:defRPr/>
            </a:pPr>
            <a:r>
              <a:rPr lang="en-US" sz="4000" dirty="0">
                <a:latin typeface="Times New Roman"/>
              </a:rPr>
              <a:t>Con: </a:t>
            </a:r>
            <a:r>
              <a:rPr lang="en-US" sz="4000" dirty="0" smtClean="0">
                <a:latin typeface="Times New Roman"/>
              </a:rPr>
              <a:t>Cha </a:t>
            </a:r>
            <a:r>
              <a:rPr lang="en-US" sz="4000" dirty="0">
                <a:latin typeface="Times New Roman"/>
              </a:rPr>
              <a:t>mượn cho con cánh buồm trắng nhé</a:t>
            </a:r>
          </a:p>
          <a:p>
            <a:pPr algn="just" eaLnBrk="1" hangingPunct="1">
              <a:defRPr/>
            </a:pPr>
            <a:r>
              <a:rPr lang="en-US" sz="4000" dirty="0">
                <a:latin typeface="Times New Roman"/>
              </a:rPr>
              <a:t>         Để con đi...</a:t>
            </a:r>
          </a:p>
        </p:txBody>
      </p:sp>
      <p:pic>
        <p:nvPicPr>
          <p:cNvPr id="24" name="图片 40963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85" y="7690222"/>
            <a:ext cx="16886238" cy="17855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432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840" y="777454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41024" y="1931979"/>
            <a:ext cx="15237499" cy="961723"/>
            <a:chOff x="1044328" y="1975971"/>
            <a:chExt cx="15237499" cy="961723"/>
          </a:xfrm>
        </p:grpSpPr>
        <p:sp>
          <p:nvSpPr>
            <p:cNvPr id="21" name="TextBox 3"/>
            <p:cNvSpPr txBox="1"/>
            <p:nvPr/>
          </p:nvSpPr>
          <p:spPr>
            <a:xfrm>
              <a:off x="2168259" y="2133666"/>
              <a:ext cx="14113568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/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Những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câu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hỏi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ngây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thơ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cho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thấy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con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có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ước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mơ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gì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?</a:t>
              </a:r>
              <a:endParaRPr lang="en-US" altLang="en-US" sz="4000" b="1" i="1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22" name="Diamond 21"/>
            <p:cNvSpPr/>
            <p:nvPr/>
          </p:nvSpPr>
          <p:spPr>
            <a:xfrm>
              <a:off x="1044328" y="1975971"/>
              <a:ext cx="1080120" cy="961723"/>
            </a:xfrm>
            <a:prstGeom prst="diamond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681084" y="3282592"/>
            <a:ext cx="13177464" cy="37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4400" dirty="0">
                <a:latin typeface="Times New Roman"/>
              </a:rPr>
              <a:t>     </a:t>
            </a:r>
            <a:r>
              <a:rPr lang="en-US" sz="4000" dirty="0">
                <a:latin typeface="Times New Roman"/>
              </a:rPr>
              <a:t>Ước mơ của con: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4000" dirty="0">
                <a:latin typeface="Times New Roman"/>
              </a:rPr>
              <a:t>+ Nhìn thấy được nhà, cây cối, con người ở phía xa.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4000" dirty="0">
                <a:latin typeface="Times New Roman"/>
              </a:rPr>
              <a:t>+ Được khám phá những bí mật, thần bí về biển cả.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4000" dirty="0">
                <a:latin typeface="Times New Roman"/>
              </a:rPr>
              <a:t>+ Thể hiện sự khát khao hiểu biết mọi </a:t>
            </a:r>
            <a:r>
              <a:rPr lang="en-US" sz="4000" dirty="0" err="1">
                <a:latin typeface="Times New Roman"/>
              </a:rPr>
              <a:t>thư</a:t>
            </a:r>
            <a:r>
              <a:rPr lang="en-US" sz="4000" dirty="0">
                <a:latin typeface="Times New Roman"/>
              </a:rPr>
              <a:t>́ </a:t>
            </a:r>
            <a:r>
              <a:rPr lang="en-US" sz="4000" dirty="0" err="1">
                <a:latin typeface="Times New Roman"/>
              </a:rPr>
              <a:t>trên</a:t>
            </a:r>
            <a:r>
              <a:rPr lang="en-US" sz="4000" dirty="0">
                <a:latin typeface="Times New Roman"/>
              </a:rPr>
              <a:t> đời.</a:t>
            </a:r>
          </a:p>
        </p:txBody>
      </p:sp>
      <p:pic>
        <p:nvPicPr>
          <p:cNvPr id="26" name="图片 40963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85" y="7438860"/>
            <a:ext cx="16886238" cy="203692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978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840" y="777454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82996" y="2094486"/>
            <a:ext cx="11612295" cy="961723"/>
            <a:chOff x="1058864" y="6137084"/>
            <a:chExt cx="11612295" cy="961723"/>
          </a:xfrm>
        </p:grpSpPr>
        <p:sp>
          <p:nvSpPr>
            <p:cNvPr id="23" name="TextBox 22"/>
            <p:cNvSpPr txBox="1"/>
            <p:nvPr/>
          </p:nvSpPr>
          <p:spPr>
            <a:xfrm>
              <a:off x="2168259" y="6294779"/>
              <a:ext cx="1050290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/>
              <a:r>
                <a:rPr lang="en-US" altLang="en-US" sz="4000" b="1" i="1" dirty="0" err="1" smtClean="0">
                  <a:solidFill>
                    <a:srgbClr val="002060"/>
                  </a:solidFill>
                  <a:latin typeface="Times New Roman" panose="02020603050405020304" charset="0"/>
                </a:rPr>
                <a:t>Ước</a:t>
              </a:r>
              <a:r>
                <a:rPr lang="en-US" altLang="en-US" sz="4000" b="1" i="1" dirty="0" smtClean="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en-US" altLang="en-US" sz="4000" b="1" i="1" dirty="0">
                  <a:solidFill>
                    <a:srgbClr val="002060"/>
                  </a:solidFill>
                  <a:latin typeface="Times New Roman" panose="02020603050405020304" charset="0"/>
                </a:rPr>
                <a:t>mơ của con gợi cho cha nhớ đến điều gì?</a:t>
              </a:r>
              <a:endParaRPr lang="en-US" altLang="en-US" sz="4000" b="1" i="1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>
              <a:off x="1058864" y="6137084"/>
              <a:ext cx="1080120" cy="961723"/>
            </a:xfrm>
            <a:prstGeom prst="diamond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601028" y="3918118"/>
            <a:ext cx="145264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4800" dirty="0">
                <a:latin typeface="Times New Roman"/>
              </a:rPr>
              <a:t> </a:t>
            </a:r>
            <a:r>
              <a:rPr lang="en-US" sz="4000" i="1" dirty="0" err="1" smtClean="0">
                <a:latin typeface="Times New Roman"/>
              </a:rPr>
              <a:t>Ước</a:t>
            </a:r>
            <a:r>
              <a:rPr lang="en-US" sz="4000" i="1" dirty="0" smtClean="0">
                <a:latin typeface="Times New Roman"/>
              </a:rPr>
              <a:t> </a:t>
            </a:r>
            <a:r>
              <a:rPr lang="en-US" sz="4000" i="1" dirty="0">
                <a:latin typeface="Times New Roman"/>
              </a:rPr>
              <a:t>mơ</a:t>
            </a:r>
            <a:r>
              <a:rPr lang="en-US" sz="4000" dirty="0">
                <a:latin typeface="Times New Roman"/>
              </a:rPr>
              <a:t> của con gợi cho cha nhớ đến ước mơ của mình khi còn nhỏ.</a:t>
            </a:r>
          </a:p>
        </p:txBody>
      </p:sp>
      <p:pic>
        <p:nvPicPr>
          <p:cNvPr id="14" name="图片 40963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85" y="7330182"/>
            <a:ext cx="16886238" cy="21456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241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1283</Words>
  <Application>Microsoft Office PowerPoint</Application>
  <PresentationFormat>Custom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黑体</vt:lpstr>
      <vt:lpstr>SimSun</vt:lpstr>
      <vt:lpstr>SimSun</vt:lpstr>
      <vt:lpstr>Arial</vt:lpstr>
      <vt:lpstr>Times New Roman</vt:lpstr>
      <vt:lpstr>Wingdings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User</cp:lastModifiedBy>
  <cp:revision>53</cp:revision>
  <dcterms:created xsi:type="dcterms:W3CDTF">2015-09-14T06:10:00Z</dcterms:created>
  <dcterms:modified xsi:type="dcterms:W3CDTF">2021-04-25T13:59:07Z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